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9" r:id="rId11"/>
    <p:sldId id="270" r:id="rId12"/>
    <p:sldId id="266" r:id="rId13"/>
    <p:sldId id="267" r:id="rId14"/>
    <p:sldId id="262" r:id="rId15"/>
    <p:sldId id="271" r:id="rId16"/>
    <p:sldId id="268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14"/>
    <p:restoredTop sz="94662"/>
  </p:normalViewPr>
  <p:slideViewPr>
    <p:cSldViewPr snapToGrid="0" snapToObjects="1">
      <p:cViewPr varScale="1">
        <p:scale>
          <a:sx n="121" d="100"/>
          <a:sy n="121" d="100"/>
        </p:scale>
        <p:origin x="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700" dirty="0" smtClean="0"/>
              <a:t>Fake News: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From Definition to Identification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Baurjan Safi</a:t>
            </a:r>
          </a:p>
          <a:p>
            <a:r>
              <a:rPr lang="en-US" dirty="0" smtClean="0"/>
              <a:t>General Assembly, Data Science Immersive-5</a:t>
            </a:r>
          </a:p>
          <a:p>
            <a:r>
              <a:rPr lang="en-US" dirty="0" smtClean="0"/>
              <a:t>September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8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07979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501423"/>
            <a:ext cx="7785277" cy="435751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Build Model with Multinomial Naïve Bayes on </a:t>
            </a:r>
            <a:r>
              <a:rPr lang="en-US" sz="2400" dirty="0" err="1" smtClean="0"/>
              <a:t>DataCamp’s</a:t>
            </a:r>
            <a:r>
              <a:rPr lang="en-US" sz="2400" dirty="0" smtClean="0"/>
              <a:t> dataset</a:t>
            </a:r>
          </a:p>
          <a:p>
            <a:r>
              <a:rPr lang="en-US" sz="2400" dirty="0" smtClean="0"/>
              <a:t>Transform the </a:t>
            </a:r>
            <a:r>
              <a:rPr lang="en-US" sz="2400" dirty="0" err="1" smtClean="0"/>
              <a:t>Kaggle’s</a:t>
            </a:r>
            <a:r>
              <a:rPr lang="en-US" sz="2400" dirty="0" smtClean="0"/>
              <a:t> fake news dataset</a:t>
            </a:r>
          </a:p>
          <a:p>
            <a:r>
              <a:rPr lang="en-US" sz="2400" dirty="0" smtClean="0"/>
              <a:t>Transform the scraped supposedly real news dataset</a:t>
            </a:r>
          </a:p>
          <a:p>
            <a:r>
              <a:rPr lang="en-US" sz="2400" dirty="0" smtClean="0"/>
              <a:t>Merge the </a:t>
            </a:r>
            <a:r>
              <a:rPr lang="en-US" sz="2400" dirty="0" err="1" smtClean="0"/>
              <a:t>Kaggle</a:t>
            </a:r>
            <a:r>
              <a:rPr lang="en-US" sz="2400" dirty="0" smtClean="0"/>
              <a:t> and scraped datasets and refit the model on Multinomial NB</a:t>
            </a:r>
          </a:p>
          <a:p>
            <a:r>
              <a:rPr lang="en-US" sz="2400" dirty="0" smtClean="0"/>
              <a:t>Compare other classification methods and compare the results</a:t>
            </a:r>
          </a:p>
        </p:txBody>
      </p:sp>
    </p:spTree>
    <p:extLst>
      <p:ext uri="{BB962C8B-B14F-4D97-AF65-F5344CB8AC3E}">
        <p14:creationId xmlns:p14="http://schemas.microsoft.com/office/powerpoint/2010/main" val="11280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</a:t>
            </a:r>
            <a:r>
              <a:rPr lang="en-US" dirty="0" err="1" smtClean="0"/>
              <a:t>Datacamp</a:t>
            </a:r>
            <a:r>
              <a:rPr lang="en-US" dirty="0"/>
              <a:t> </a:t>
            </a:r>
            <a:r>
              <a:rPr lang="en-US" dirty="0" smtClean="0"/>
              <a:t>Dataset on Multinomial Naïve Bayes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67378" y="2359378"/>
            <a:ext cx="234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- 0.857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8730" y="2110669"/>
            <a:ext cx="4356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41846"/>
          </a:xfrm>
        </p:spPr>
        <p:txBody>
          <a:bodyPr/>
          <a:lstStyle/>
          <a:p>
            <a:r>
              <a:rPr lang="en-US" dirty="0" smtClean="0"/>
              <a:t>“Credibility” of the “Fake News”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4958" y="1365956"/>
            <a:ext cx="5045955" cy="444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577" y="1940983"/>
            <a:ext cx="42672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773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 Scraped “Real” News Cross-cut </a:t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015120"/>
              </p:ext>
            </p:extLst>
          </p:nvPr>
        </p:nvGraphicFramePr>
        <p:xfrm>
          <a:off x="2592925" y="1904998"/>
          <a:ext cx="3390186" cy="3874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172"/>
                <a:gridCol w="1387014"/>
              </a:tblGrid>
              <a:tr h="4843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Party Affiliation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News</a:t>
                      </a:r>
                      <a:endParaRPr lang="en-US" dirty="0"/>
                    </a:p>
                  </a:txBody>
                  <a:tcPr/>
                </a:tc>
              </a:tr>
              <a:tr h="48436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0-unknown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341</a:t>
                      </a:r>
                    </a:p>
                  </a:txBody>
                  <a:tcPr/>
                </a:tc>
              </a:tr>
              <a:tr h="4843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2-left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1774 </a:t>
                      </a:r>
                      <a:endParaRPr lang="en-US" dirty="0"/>
                    </a:p>
                  </a:txBody>
                  <a:tcPr/>
                </a:tc>
              </a:tr>
              <a:tr h="48436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3-center 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944</a:t>
                      </a:r>
                    </a:p>
                  </a:txBody>
                  <a:tcPr/>
                </a:tc>
              </a:tr>
              <a:tr h="48436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4-center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1260</a:t>
                      </a:r>
                    </a:p>
                  </a:txBody>
                  <a:tcPr/>
                </a:tc>
              </a:tr>
              <a:tr h="48436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5-center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126</a:t>
                      </a:r>
                    </a:p>
                  </a:txBody>
                  <a:tcPr/>
                </a:tc>
              </a:tr>
              <a:tr h="48436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6-right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1444</a:t>
                      </a:r>
                      <a:endParaRPr lang="en-US" dirty="0"/>
                    </a:p>
                  </a:txBody>
                  <a:tcPr/>
                </a:tc>
              </a:tr>
              <a:tr h="48436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7-extreme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287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850" y="1905000"/>
            <a:ext cx="4889500" cy="406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84622" y="1501422"/>
            <a:ext cx="425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”Real” News / Affiliation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53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4267" y="624110"/>
            <a:ext cx="9540345" cy="719268"/>
          </a:xfrm>
        </p:spPr>
        <p:txBody>
          <a:bodyPr>
            <a:normAutofit/>
          </a:bodyPr>
          <a:lstStyle/>
          <a:p>
            <a:r>
              <a:rPr lang="en-US" dirty="0" smtClean="0"/>
              <a:t>”Real” News on </a:t>
            </a:r>
            <a:r>
              <a:rPr lang="en-US" smtClean="0"/>
              <a:t>Multinomial Naïve Bayes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777" y="1749778"/>
            <a:ext cx="4498445" cy="329635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069" y="1648179"/>
            <a:ext cx="5015778" cy="425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3219" y="2144536"/>
            <a:ext cx="4356100" cy="37338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15910" y="624110"/>
            <a:ext cx="9990667" cy="1280890"/>
          </a:xfrm>
        </p:spPr>
        <p:txBody>
          <a:bodyPr/>
          <a:lstStyle/>
          <a:p>
            <a:r>
              <a:rPr lang="en-US" dirty="0" smtClean="0"/>
              <a:t>Merged Dataset on Multinomial Naïve Bayes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78667" y="2336800"/>
            <a:ext cx="3036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-  0.735</a:t>
            </a:r>
          </a:p>
          <a:p>
            <a:endParaRPr lang="en-US" dirty="0" smtClean="0"/>
          </a:p>
          <a:p>
            <a:r>
              <a:rPr lang="en-US" dirty="0" smtClean="0"/>
              <a:t>Fake </a:t>
            </a:r>
            <a:r>
              <a:rPr lang="en-US" dirty="0"/>
              <a:t>news correctly predicted ~</a:t>
            </a:r>
            <a:r>
              <a:rPr lang="en-US" dirty="0" smtClean="0"/>
              <a:t> 100% </a:t>
            </a:r>
          </a:p>
          <a:p>
            <a:endParaRPr lang="en-US" dirty="0"/>
          </a:p>
          <a:p>
            <a:r>
              <a:rPr lang="en-US" dirty="0" smtClean="0"/>
              <a:t>Real </a:t>
            </a:r>
            <a:r>
              <a:rPr lang="en-US" dirty="0"/>
              <a:t>news correctly predicted - </a:t>
            </a:r>
            <a:r>
              <a:rPr lang="en-US" dirty="0" smtClean="0"/>
              <a:t>0.28%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2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3134"/>
          </a:xfrm>
        </p:spPr>
        <p:txBody>
          <a:bodyPr/>
          <a:lstStyle/>
          <a:p>
            <a:r>
              <a:rPr lang="en-US" dirty="0" smtClean="0"/>
              <a:t>Other Algorithms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17628"/>
              </p:ext>
            </p:extLst>
          </p:nvPr>
        </p:nvGraphicFramePr>
        <p:xfrm>
          <a:off x="3131079" y="2370666"/>
          <a:ext cx="582100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9720"/>
                <a:gridCol w="255128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Algorithm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 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LinearSVC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0.907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RandomForestClassifier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 smtClean="0"/>
                        <a:t>0.909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GaussianNB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 smtClean="0"/>
                        <a:t>0.828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GradientBoostingClassifier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0.904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81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931205"/>
              </p:ext>
            </p:extLst>
          </p:nvPr>
        </p:nvGraphicFramePr>
        <p:xfrm>
          <a:off x="2592925" y="1534158"/>
          <a:ext cx="3954631" cy="2846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6456"/>
                <a:gridCol w="1288175"/>
              </a:tblGrid>
              <a:tr h="94883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Correctly predicted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9488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Fake news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99%</a:t>
                      </a:r>
                      <a:endParaRPr lang="en-US" dirty="0"/>
                    </a:p>
                  </a:txBody>
                  <a:tcPr anchor="ctr"/>
                </a:tc>
              </a:tr>
              <a:tr h="94883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Real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93%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244" y="1022450"/>
            <a:ext cx="2423767" cy="488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1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2255" y="624110"/>
            <a:ext cx="9262358" cy="696690"/>
          </a:xfrm>
        </p:spPr>
        <p:txBody>
          <a:bodyPr/>
          <a:lstStyle/>
          <a:p>
            <a:r>
              <a:rPr lang="en-US" dirty="0" smtClean="0"/>
              <a:t>Media Credibility Across Political Specter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954" y="1320800"/>
            <a:ext cx="5418667" cy="4819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254" y="1498600"/>
            <a:ext cx="42037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9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96690"/>
          </a:xfrm>
        </p:spPr>
        <p:txBody>
          <a:bodyPr/>
          <a:lstStyle/>
          <a:p>
            <a:r>
              <a:rPr lang="en-US" smtClean="0"/>
              <a:t>Validation Curve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318" y="1648178"/>
            <a:ext cx="4940300" cy="41649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472" y="1648178"/>
            <a:ext cx="4940300" cy="416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0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2823"/>
          </a:xfrm>
        </p:spPr>
        <p:txBody>
          <a:bodyPr/>
          <a:lstStyle/>
          <a:p>
            <a:r>
              <a:rPr lang="en-US" dirty="0" smtClean="0"/>
              <a:t>Plan of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817511"/>
            <a:ext cx="8915400" cy="4093711"/>
          </a:xfrm>
        </p:spPr>
        <p:txBody>
          <a:bodyPr/>
          <a:lstStyle/>
          <a:p>
            <a:r>
              <a:rPr lang="en-US" sz="2400" dirty="0" smtClean="0"/>
              <a:t>“Fake News” Definition </a:t>
            </a:r>
          </a:p>
          <a:p>
            <a:r>
              <a:rPr lang="en-US" sz="2400" dirty="0" smtClean="0"/>
              <a:t>Data and EDA</a:t>
            </a:r>
          </a:p>
          <a:p>
            <a:r>
              <a:rPr lang="en-US" sz="2400" dirty="0" smtClean="0"/>
              <a:t>Machine Learning Results</a:t>
            </a:r>
          </a:p>
          <a:p>
            <a:r>
              <a:rPr lang="en-US" sz="2400" dirty="0" smtClean="0"/>
              <a:t>Conclusions and Recommendations</a:t>
            </a:r>
          </a:p>
          <a:p>
            <a:r>
              <a:rPr lang="en-US" sz="2400" dirty="0" smtClean="0"/>
              <a:t>Discussion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41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96690"/>
          </a:xfrm>
        </p:spPr>
        <p:txBody>
          <a:bodyPr/>
          <a:lstStyle/>
          <a:p>
            <a:r>
              <a:rPr lang="en-US" smtClean="0"/>
              <a:t>Conclusions: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14311"/>
            <a:ext cx="8915400" cy="3838222"/>
          </a:xfrm>
        </p:spPr>
        <p:txBody>
          <a:bodyPr/>
          <a:lstStyle/>
          <a:p>
            <a:r>
              <a:rPr lang="en-US" dirty="0"/>
              <a:t>Using bag-of-words approach in identification of fake/real news proved as a valid approach for the given dataset and the dataset obtained through web-scraping.</a:t>
            </a:r>
          </a:p>
          <a:p>
            <a:r>
              <a:rPr lang="en-US" dirty="0"/>
              <a:t>Stemming and lemmatization decreases accuracy of prediction.</a:t>
            </a:r>
          </a:p>
          <a:p>
            <a:r>
              <a:rPr lang="en-US" dirty="0"/>
              <a:t>Multinomial Naive Bayes, although proven effective for predicting spam emails, did not show its effectiveness predicting fake news from real.</a:t>
            </a:r>
          </a:p>
          <a:p>
            <a:r>
              <a:rPr lang="en-US" dirty="0" err="1"/>
              <a:t>RandomForest</a:t>
            </a:r>
            <a:r>
              <a:rPr lang="en-US" dirty="0"/>
              <a:t> algorithm showed better results and performed well on a wide range of features.</a:t>
            </a:r>
          </a:p>
          <a:p>
            <a:r>
              <a:rPr lang="en-US" dirty="0" smtClean="0"/>
              <a:t>Importance </a:t>
            </a:r>
            <a:r>
              <a:rPr lang="en-US" dirty="0"/>
              <a:t>features showed a strong influence of 2016 presidential </a:t>
            </a:r>
            <a:r>
              <a:rPr lang="en-US" dirty="0" smtClean="0"/>
              <a:t>elections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24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85401"/>
          </a:xfrm>
        </p:spPr>
        <p:txBody>
          <a:bodyPr/>
          <a:lstStyle/>
          <a:p>
            <a:r>
              <a:rPr lang="en-US" dirty="0" smtClean="0"/>
              <a:t>Further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828801"/>
            <a:ext cx="7785277" cy="246097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 did not exclude satire and conspiracy news from the set. Mostly because they are popular on social networks. I think that in the future those two subcategories shall be studied separately.</a:t>
            </a:r>
          </a:p>
          <a:p>
            <a:r>
              <a:rPr lang="en-US" sz="2000" dirty="0"/>
              <a:t>It would also be interesting to re-approach this subject with </a:t>
            </a:r>
            <a:r>
              <a:rPr lang="en-US" sz="2000" dirty="0" smtClean="0"/>
              <a:t>the word </a:t>
            </a:r>
            <a:r>
              <a:rPr lang="en-US" sz="2000" dirty="0" err="1"/>
              <a:t>vectorizing</a:t>
            </a:r>
            <a:r>
              <a:rPr lang="en-US" sz="2000" dirty="0"/>
              <a:t> techniques and see what topics can be identified in respect to political affiliation of a news source.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833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85401"/>
          </a:xfrm>
        </p:spPr>
        <p:txBody>
          <a:bodyPr/>
          <a:lstStyle/>
          <a:p>
            <a:r>
              <a:rPr lang="en-US" dirty="0" smtClean="0"/>
              <a:t>Definition of Fake News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19111"/>
            <a:ext cx="8915400" cy="3992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Fake news</a:t>
            </a:r>
            <a:r>
              <a:rPr lang="en-US" sz="2400" dirty="0"/>
              <a:t> 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A </a:t>
            </a:r>
            <a:r>
              <a:rPr lang="en-US" sz="2400" dirty="0"/>
              <a:t>type of journalism or propaganda that consists </a:t>
            </a:r>
            <a:r>
              <a:rPr lang="en-US" sz="2400" dirty="0" smtClean="0"/>
              <a:t>of deliberate</a:t>
            </a:r>
            <a:r>
              <a:rPr lang="en-US" sz="2400" dirty="0"/>
              <a:t> </a:t>
            </a:r>
            <a:r>
              <a:rPr lang="en-US" sz="2400" dirty="0" smtClean="0"/>
              <a:t>misinformation</a:t>
            </a:r>
            <a:r>
              <a:rPr lang="en-US" sz="2400" dirty="0"/>
              <a:t> </a:t>
            </a:r>
            <a:r>
              <a:rPr lang="en-US" sz="2400" dirty="0" smtClean="0"/>
              <a:t>or</a:t>
            </a:r>
            <a:r>
              <a:rPr lang="en-US" sz="2400" dirty="0"/>
              <a:t> </a:t>
            </a:r>
            <a:r>
              <a:rPr lang="en-US" sz="2400" dirty="0" smtClean="0"/>
              <a:t>hoaxes</a:t>
            </a:r>
            <a:r>
              <a:rPr lang="en-US" sz="2400" dirty="0"/>
              <a:t> spread via traditional print and broadcast </a:t>
            </a:r>
            <a:r>
              <a:rPr lang="en-US" sz="2400" dirty="0" smtClean="0"/>
              <a:t>news </a:t>
            </a:r>
            <a:r>
              <a:rPr lang="en-US" sz="2400" dirty="0"/>
              <a:t>media </a:t>
            </a:r>
            <a:r>
              <a:rPr lang="en-US" sz="2400" dirty="0" smtClean="0"/>
              <a:t>or online</a:t>
            </a:r>
            <a:r>
              <a:rPr lang="en-US" sz="2400" dirty="0"/>
              <a:t> </a:t>
            </a:r>
            <a:r>
              <a:rPr lang="en-US" sz="2400" dirty="0" smtClean="0"/>
              <a:t>social media.</a:t>
            </a:r>
          </a:p>
          <a:p>
            <a:pPr marL="0" indent="0">
              <a:buNone/>
            </a:pPr>
            <a:r>
              <a:rPr lang="en-US" sz="2400" dirty="0"/>
              <a:t>Fake news is written and published with the intent to mislead in order to gain financially or politically, often with sensationalist, exaggerated, or patently false headlines that grab </a:t>
            </a:r>
            <a:r>
              <a:rPr lang="en-US" sz="2400" dirty="0" smtClean="0"/>
              <a:t>attention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													Wikipedia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722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87001"/>
          </a:xfrm>
        </p:spPr>
        <p:txBody>
          <a:bodyPr/>
          <a:lstStyle/>
          <a:p>
            <a:r>
              <a:rPr lang="en-US" dirty="0" smtClean="0"/>
              <a:t>Data and EDA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03022"/>
            <a:ext cx="8915400" cy="4308200"/>
          </a:xfrm>
        </p:spPr>
        <p:txBody>
          <a:bodyPr/>
          <a:lstStyle/>
          <a:p>
            <a:r>
              <a:rPr lang="en-US" dirty="0" smtClean="0"/>
              <a:t>Initial dataset of fake news found on </a:t>
            </a:r>
            <a:r>
              <a:rPr lang="en-US" dirty="0" err="1" smtClean="0"/>
              <a:t>Kaggle.com</a:t>
            </a:r>
            <a:endParaRPr lang="en-US" dirty="0" smtClean="0"/>
          </a:p>
          <a:p>
            <a:pPr lvl="1"/>
            <a:r>
              <a:rPr lang="en-US" dirty="0" smtClean="0"/>
              <a:t>12,999 observation over the past year. </a:t>
            </a:r>
          </a:p>
          <a:p>
            <a:pPr lvl="1"/>
            <a:r>
              <a:rPr lang="en-US" dirty="0" smtClean="0"/>
              <a:t>Over 200 news resources from a wide specter of political affiliations.</a:t>
            </a:r>
          </a:p>
          <a:p>
            <a:r>
              <a:rPr lang="en-US" dirty="0" err="1" smtClean="0"/>
              <a:t>DataCamp.com</a:t>
            </a:r>
            <a:r>
              <a:rPr lang="en-US" dirty="0" smtClean="0"/>
              <a:t> article by Katharine </a:t>
            </a:r>
            <a:r>
              <a:rPr lang="en-US" dirty="0" err="1" smtClean="0"/>
              <a:t>Jarmul</a:t>
            </a:r>
            <a:r>
              <a:rPr lang="en-US" dirty="0" smtClean="0"/>
              <a:t> (Berlin)</a:t>
            </a:r>
          </a:p>
          <a:p>
            <a:pPr lvl="1"/>
            <a:r>
              <a:rPr lang="en-US" dirty="0" smtClean="0"/>
              <a:t>6,000 observations (3k </a:t>
            </a:r>
            <a:r>
              <a:rPr lang="mr-IN" dirty="0" smtClean="0"/>
              <a:t>–</a:t>
            </a:r>
            <a:r>
              <a:rPr lang="en-US" dirty="0" smtClean="0"/>
              <a:t> Real, 3K </a:t>
            </a:r>
            <a:r>
              <a:rPr lang="mr-IN" dirty="0" smtClean="0"/>
              <a:t>–</a:t>
            </a:r>
            <a:r>
              <a:rPr lang="en-US" dirty="0" smtClean="0"/>
              <a:t> Fake)</a:t>
            </a:r>
          </a:p>
          <a:p>
            <a:pPr lvl="1"/>
            <a:r>
              <a:rPr lang="en-US" dirty="0" smtClean="0"/>
              <a:t>Unspecified sources</a:t>
            </a:r>
          </a:p>
          <a:p>
            <a:pPr lvl="1"/>
            <a:r>
              <a:rPr lang="en-US" dirty="0" smtClean="0"/>
              <a:t>Mostly political articles</a:t>
            </a:r>
          </a:p>
          <a:p>
            <a:r>
              <a:rPr lang="en-US" dirty="0" smtClean="0"/>
              <a:t>“Real” news scraped with help of “newspaper” Python package</a:t>
            </a:r>
          </a:p>
          <a:p>
            <a:pPr lvl="1"/>
            <a:r>
              <a:rPr lang="en-US" dirty="0" smtClean="0"/>
              <a:t>Over 6,000 observations</a:t>
            </a:r>
          </a:p>
          <a:p>
            <a:pPr lvl="1"/>
            <a:r>
              <a:rPr lang="en-US" dirty="0" smtClean="0"/>
              <a:t>From 15 news sites, mostly with high rank of credibility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0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19268"/>
          </a:xfrm>
        </p:spPr>
        <p:txBody>
          <a:bodyPr/>
          <a:lstStyle/>
          <a:p>
            <a:r>
              <a:rPr lang="en-US" smtClean="0"/>
              <a:t>EDA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3" y="1162756"/>
            <a:ext cx="4832879" cy="4639733"/>
          </a:xfrm>
        </p:spPr>
      </p:pic>
      <p:sp>
        <p:nvSpPr>
          <p:cNvPr id="5" name="TextBox 4"/>
          <p:cNvSpPr txBox="1"/>
          <p:nvPr/>
        </p:nvSpPr>
        <p:spPr>
          <a:xfrm>
            <a:off x="2731911" y="1433689"/>
            <a:ext cx="3657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Media Bias and Fact Check: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Political affiliation: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Extreme Left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Left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Center Left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Center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Center Right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Right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Extreme Right  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Credibility of the news source: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High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Mixed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Low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Conspiracy / Pseudoscience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Satire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02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85401"/>
          </a:xfrm>
        </p:spPr>
        <p:txBody>
          <a:bodyPr/>
          <a:lstStyle/>
          <a:p>
            <a:r>
              <a:rPr lang="en-US" dirty="0" err="1" smtClean="0"/>
              <a:t>Kaggle</a:t>
            </a:r>
            <a:r>
              <a:rPr lang="en-US" dirty="0" smtClean="0"/>
              <a:t> “Fake </a:t>
            </a:r>
            <a:r>
              <a:rPr lang="en-US" dirty="0"/>
              <a:t>N</a:t>
            </a:r>
            <a:r>
              <a:rPr lang="en-US" dirty="0" smtClean="0"/>
              <a:t>ews” Dataset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4486219"/>
              </p:ext>
            </p:extLst>
          </p:nvPr>
        </p:nvGraphicFramePr>
        <p:xfrm>
          <a:off x="2592925" y="1490311"/>
          <a:ext cx="3156830" cy="4312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720"/>
                <a:gridCol w="1411110"/>
              </a:tblGrid>
              <a:tr h="47179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Classification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Number</a:t>
                      </a:r>
                      <a:endParaRPr lang="en-US" sz="1600" dirty="0"/>
                    </a:p>
                  </a:txBody>
                  <a:tcPr/>
                </a:tc>
              </a:tr>
              <a:tr h="48004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bs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11492</a:t>
                      </a:r>
                      <a:endParaRPr lang="en-US" sz="1600" dirty="0"/>
                    </a:p>
                  </a:txBody>
                  <a:tcPr/>
                </a:tc>
              </a:tr>
              <a:tr h="48004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443</a:t>
                      </a:r>
                    </a:p>
                  </a:txBody>
                  <a:tcPr/>
                </a:tc>
              </a:tr>
              <a:tr h="48004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conspiracy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430</a:t>
                      </a:r>
                    </a:p>
                  </a:txBody>
                  <a:tcPr/>
                </a:tc>
              </a:tr>
              <a:tr h="48004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hate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246</a:t>
                      </a:r>
                      <a:endParaRPr lang="en-US" sz="1600" dirty="0"/>
                    </a:p>
                  </a:txBody>
                  <a:tcPr/>
                </a:tc>
              </a:tr>
              <a:tr h="48004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satire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146</a:t>
                      </a:r>
                    </a:p>
                  </a:txBody>
                  <a:tcPr/>
                </a:tc>
              </a:tr>
              <a:tr h="48004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121</a:t>
                      </a:r>
                    </a:p>
                  </a:txBody>
                  <a:tcPr/>
                </a:tc>
              </a:tr>
              <a:tr h="48004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junksci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102</a:t>
                      </a:r>
                    </a:p>
                  </a:txBody>
                  <a:tcPr/>
                </a:tc>
              </a:tr>
              <a:tr h="48004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fake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19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644" y="1176161"/>
            <a:ext cx="5964767" cy="549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7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30557"/>
          </a:xfrm>
        </p:spPr>
        <p:txBody>
          <a:bodyPr/>
          <a:lstStyle/>
          <a:p>
            <a:r>
              <a:rPr lang="en-US" dirty="0" err="1" smtClean="0"/>
              <a:t>Kaggle</a:t>
            </a:r>
            <a:r>
              <a:rPr lang="en-US" dirty="0" smtClean="0"/>
              <a:t> “Fake News”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5200" y="1557867"/>
            <a:ext cx="3804356" cy="4447821"/>
          </a:xfrm>
        </p:spPr>
        <p:txBody>
          <a:bodyPr>
            <a:noAutofit/>
          </a:bodyPr>
          <a:lstStyle/>
          <a:p>
            <a:r>
              <a:rPr lang="en-US" sz="1600" dirty="0" smtClean="0"/>
              <a:t>Dropped:</a:t>
            </a:r>
          </a:p>
          <a:p>
            <a:pPr lvl="1"/>
            <a:r>
              <a:rPr lang="en-US" dirty="0" smtClean="0"/>
              <a:t>Other </a:t>
            </a:r>
            <a:r>
              <a:rPr lang="en-US" dirty="0"/>
              <a:t>languages </a:t>
            </a:r>
            <a:r>
              <a:rPr lang="en-US" dirty="0" smtClean="0"/>
              <a:t>other than English </a:t>
            </a:r>
          </a:p>
          <a:p>
            <a:pPr lvl="1"/>
            <a:r>
              <a:rPr lang="en-US" dirty="0" smtClean="0"/>
              <a:t>Other classes than '</a:t>
            </a:r>
            <a:r>
              <a:rPr lang="en-US" dirty="0" err="1" smtClean="0"/>
              <a:t>bs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All texts with length </a:t>
            </a:r>
            <a:r>
              <a:rPr lang="en-US" dirty="0"/>
              <a:t>of </a:t>
            </a:r>
            <a:r>
              <a:rPr lang="en-US" dirty="0" smtClean="0"/>
              <a:t>less than </a:t>
            </a:r>
            <a:r>
              <a:rPr lang="en-US" dirty="0"/>
              <a:t>500 and </a:t>
            </a:r>
            <a:r>
              <a:rPr lang="en-US" dirty="0" smtClean="0"/>
              <a:t>longer </a:t>
            </a:r>
            <a:r>
              <a:rPr lang="en-US" dirty="0"/>
              <a:t>than 12,000 </a:t>
            </a:r>
            <a:r>
              <a:rPr lang="en-US" dirty="0" smtClean="0"/>
              <a:t>signs</a:t>
            </a:r>
          </a:p>
          <a:p>
            <a:r>
              <a:rPr lang="en-US" dirty="0" smtClean="0"/>
              <a:t>Ran it through all 215 news sources and determined about 140 on them on the political affiliation specter.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556" y="1433689"/>
            <a:ext cx="5644443" cy="482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8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2823"/>
          </a:xfrm>
        </p:spPr>
        <p:txBody>
          <a:bodyPr/>
          <a:lstStyle/>
          <a:p>
            <a:r>
              <a:rPr lang="en-US" dirty="0" smtClean="0"/>
              <a:t>News Spread on a Political Specter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6668" y="1524216"/>
            <a:ext cx="5944388" cy="494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0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4889" y="624110"/>
            <a:ext cx="9359723" cy="6515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list of the popular </a:t>
            </a:r>
            <a:r>
              <a:rPr lang="en-US" smtClean="0"/>
              <a:t>words across media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646" y="1275644"/>
            <a:ext cx="7066844" cy="5285848"/>
          </a:xfrm>
        </p:spPr>
      </p:pic>
    </p:spTree>
    <p:extLst>
      <p:ext uri="{BB962C8B-B14F-4D97-AF65-F5344CB8AC3E}">
        <p14:creationId xmlns:p14="http://schemas.microsoft.com/office/powerpoint/2010/main" val="117777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991</TotalTime>
  <Words>559</Words>
  <Application>Microsoft Macintosh PowerPoint</Application>
  <PresentationFormat>Widescreen</PresentationFormat>
  <Paragraphs>133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Century Gothic</vt:lpstr>
      <vt:lpstr>Mangal</vt:lpstr>
      <vt:lpstr>Wingdings 3</vt:lpstr>
      <vt:lpstr>Arial</vt:lpstr>
      <vt:lpstr>Wisp</vt:lpstr>
      <vt:lpstr>Fake News: From Definition to Identification</vt:lpstr>
      <vt:lpstr>Plan of Presentation</vt:lpstr>
      <vt:lpstr>Definition of Fake News</vt:lpstr>
      <vt:lpstr>Data and EDA</vt:lpstr>
      <vt:lpstr>EDA</vt:lpstr>
      <vt:lpstr>Kaggle “Fake News” Dataset</vt:lpstr>
      <vt:lpstr>Kaggle “Fake News” Dataset</vt:lpstr>
      <vt:lpstr>News Spread on a Political Specter</vt:lpstr>
      <vt:lpstr>The list of the popular words across media</vt:lpstr>
      <vt:lpstr>Methodology</vt:lpstr>
      <vt:lpstr>Results of Datacamp Dataset on Multinomial Naïve Bayes</vt:lpstr>
      <vt:lpstr>“Credibility” of the “Fake News”</vt:lpstr>
      <vt:lpstr>Web Scraped “Real” News Cross-cut  </vt:lpstr>
      <vt:lpstr>”Real” News on Multinomial Naïve Bayes</vt:lpstr>
      <vt:lpstr>Merged Dataset on Multinomial Naïve Bayes</vt:lpstr>
      <vt:lpstr>Other Algorithms</vt:lpstr>
      <vt:lpstr>Random Forest </vt:lpstr>
      <vt:lpstr>Media Credibility Across Political Specter</vt:lpstr>
      <vt:lpstr>Validation Curve</vt:lpstr>
      <vt:lpstr>Conclusions:</vt:lpstr>
      <vt:lpstr>Further Steps</vt:lpstr>
      <vt:lpstr>Questions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News: From Definition to Identification</dc:title>
  <dc:creator>Baurjan Safi</dc:creator>
  <cp:lastModifiedBy>Baurjan Safi</cp:lastModifiedBy>
  <cp:revision>22</cp:revision>
  <cp:lastPrinted>2017-09-07T03:07:11Z</cp:lastPrinted>
  <dcterms:created xsi:type="dcterms:W3CDTF">2017-09-06T13:32:12Z</dcterms:created>
  <dcterms:modified xsi:type="dcterms:W3CDTF">2017-09-07T16:21:19Z</dcterms:modified>
</cp:coreProperties>
</file>